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1" r:id="rId1"/>
    <p:sldMasterId id="2147483652" r:id="rId2"/>
  </p:sldMasterIdLst>
  <p:notesMasterIdLst>
    <p:notesMasterId r:id="rId15"/>
  </p:notesMasterIdLst>
  <p:sldIdLst>
    <p:sldId id="256" r:id="rId3"/>
    <p:sldId id="257" r:id="rId4"/>
    <p:sldId id="258" r:id="rId5"/>
    <p:sldId id="260" r:id="rId6"/>
    <p:sldId id="263" r:id="rId7"/>
    <p:sldId id="264" r:id="rId8"/>
    <p:sldId id="268" r:id="rId9"/>
    <p:sldId id="269" r:id="rId10"/>
    <p:sldId id="282" r:id="rId11"/>
    <p:sldId id="280" r:id="rId12"/>
    <p:sldId id="281" r:id="rId13"/>
    <p:sldId id="279" r:id="rId14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6"/>
      <p:bold r:id="rId17"/>
      <p:italic r:id="rId18"/>
      <p:boldItalic r:id="rId19"/>
    </p:embeddedFont>
    <p:embeddedFont>
      <p:font typeface="Georgia" panose="02040502050405020303" pitchFamily="18" charset="0"/>
      <p:regular r:id="rId20"/>
      <p:bold r:id="rId21"/>
      <p:italic r:id="rId22"/>
      <p:boldItalic r:id="rId23"/>
    </p:embeddedFont>
    <p:embeddedFont>
      <p:font typeface="Impact" panose="020B0806030902050204" pitchFamily="34" charset="0"/>
      <p:regular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B8130D8-1DF3-4535-8DFD-0FE26DF203B3}">
  <a:tblStyle styleId="{BB8130D8-1DF3-4535-8DFD-0FE26DF203B3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/>
    <p:restoredTop sz="94645"/>
  </p:normalViewPr>
  <p:slideViewPr>
    <p:cSldViewPr snapToGrid="0">
      <p:cViewPr varScale="1">
        <p:scale>
          <a:sx n="158" d="100"/>
          <a:sy n="158" d="100"/>
        </p:scale>
        <p:origin x="56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" name="Google Shape;1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g2f2f95b6170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" name="Google Shape;23;g2f2f95b6170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g2f5440d28e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" name="Google Shape;29;g2f5440d28e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2f2f95b6170_0_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g2f2f95b6170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f2f95b6170_0_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g2f2f95b6170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f2f95b6170_0_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g2f2f95b6170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0815041a0_0_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220815041a0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20815041a0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20815041a0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>
          <a:extLst>
            <a:ext uri="{FF2B5EF4-FFF2-40B4-BE49-F238E27FC236}">
              <a16:creationId xmlns:a16="http://schemas.microsoft.com/office/drawing/2014/main" id="{CA858544-9EB2-F588-66DD-1064F4A16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2f2f95b6170_0_31:notes">
            <a:extLst>
              <a:ext uri="{FF2B5EF4-FFF2-40B4-BE49-F238E27FC236}">
                <a16:creationId xmlns:a16="http://schemas.microsoft.com/office/drawing/2014/main" id="{4EF72724-0152-C9B8-5C02-357E798489D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g2f2f95b6170_0_31:notes">
            <a:extLst>
              <a:ext uri="{FF2B5EF4-FFF2-40B4-BE49-F238E27FC236}">
                <a16:creationId xmlns:a16="http://schemas.microsoft.com/office/drawing/2014/main" id="{77264848-7E52-250B-74D0-DA1F5235BB5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560097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>
          <a:extLst>
            <a:ext uri="{FF2B5EF4-FFF2-40B4-BE49-F238E27FC236}">
              <a16:creationId xmlns:a16="http://schemas.microsoft.com/office/drawing/2014/main" id="{14A1368B-61F6-8C04-1A9E-BD3CCD5F6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2f2f95b6170_0_31:notes">
            <a:extLst>
              <a:ext uri="{FF2B5EF4-FFF2-40B4-BE49-F238E27FC236}">
                <a16:creationId xmlns:a16="http://schemas.microsoft.com/office/drawing/2014/main" id="{5DFC4940-4B0F-2A73-A0B7-5C294151DD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g2f2f95b6170_0_31:notes">
            <a:extLst>
              <a:ext uri="{FF2B5EF4-FFF2-40B4-BE49-F238E27FC236}">
                <a16:creationId xmlns:a16="http://schemas.microsoft.com/office/drawing/2014/main" id="{B7A6637D-DC4B-DE26-11CA-8298F486F5F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426502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26636464a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26636464a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;p2"/>
          <p:cNvSpPr txBox="1">
            <a:spLocks noGrp="1"/>
          </p:cNvSpPr>
          <p:nvPr>
            <p:ph type="title"/>
          </p:nvPr>
        </p:nvSpPr>
        <p:spPr>
          <a:xfrm>
            <a:off x="628650" y="1391340"/>
            <a:ext cx="7886700" cy="5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9A6"/>
              </a:buClr>
              <a:buSzPts val="2800"/>
              <a:buFont typeface="Century Gothic"/>
              <a:buNone/>
              <a:defRPr sz="2800" b="0" i="0" u="none" strike="noStrike" cap="none">
                <a:solidFill>
                  <a:srgbClr val="0039A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body" idx="1"/>
          </p:nvPr>
        </p:nvSpPr>
        <p:spPr>
          <a:xfrm>
            <a:off x="628650" y="2025469"/>
            <a:ext cx="7886700" cy="27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9A6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39A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9A6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39A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9A6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39A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9A6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0039A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9A6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0039A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panthercard.gsu.edu/panthercard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parking.gsu.edu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library.gsu.edu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astate.view.usg.edu/d2l/hom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acowan@gsu.edu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6"/>
          <p:cNvSpPr txBox="1">
            <a:spLocks noGrp="1"/>
          </p:cNvSpPr>
          <p:nvPr>
            <p:ph type="ctrTitle"/>
          </p:nvPr>
        </p:nvSpPr>
        <p:spPr>
          <a:xfrm>
            <a:off x="311708" y="1073450"/>
            <a:ext cx="8520600" cy="2052600"/>
          </a:xfrm>
          <a:prstGeom prst="rect">
            <a:avLst/>
          </a:prstGeom>
          <a:ln w="9525" cap="flat" cmpd="sng">
            <a:solidFill>
              <a:srgbClr val="0039A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600" dirty="0">
              <a:solidFill>
                <a:srgbClr val="0039A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600" dirty="0">
              <a:solidFill>
                <a:srgbClr val="0039A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 dirty="0">
                <a:solidFill>
                  <a:srgbClr val="0039A6"/>
                </a:solidFill>
                <a:latin typeface="Impact"/>
                <a:ea typeface="Impact"/>
                <a:cs typeface="Impact"/>
                <a:sym typeface="Impact"/>
              </a:rPr>
              <a:t>GSU Educational Policy Studies</a:t>
            </a:r>
            <a:endParaRPr sz="4600" dirty="0">
              <a:solidFill>
                <a:srgbClr val="0039A6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0039A6"/>
                </a:solidFill>
              </a:rPr>
              <a:t>		New PhD Student Orientation</a:t>
            </a:r>
            <a:endParaRPr sz="2800" dirty="0">
              <a:solidFill>
                <a:srgbClr val="0039A6"/>
              </a:solidFill>
            </a:endParaRPr>
          </a:p>
        </p:txBody>
      </p:sp>
      <p:sp>
        <p:nvSpPr>
          <p:cNvPr id="20" name="Google Shape;20;p6"/>
          <p:cNvSpPr txBox="1">
            <a:spLocks noGrp="1"/>
          </p:cNvSpPr>
          <p:nvPr>
            <p:ph type="subTitle" idx="1"/>
          </p:nvPr>
        </p:nvSpPr>
        <p:spPr>
          <a:xfrm>
            <a:off x="311700" y="322875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39A6"/>
                </a:solidFill>
              </a:rPr>
              <a:t>Fall 2025</a:t>
            </a:r>
            <a:endParaRPr dirty="0">
              <a:solidFill>
                <a:srgbClr val="0039A6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>
            <a:spLocks noGrp="1"/>
          </p:cNvSpPr>
          <p:nvPr>
            <p:ph type="title"/>
          </p:nvPr>
        </p:nvSpPr>
        <p:spPr>
          <a:xfrm>
            <a:off x="628650" y="1391340"/>
            <a:ext cx="7886700" cy="575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mpact"/>
                <a:ea typeface="Impact"/>
                <a:cs typeface="Impact"/>
                <a:sym typeface="Impact"/>
              </a:rPr>
              <a:t>Agenda</a:t>
            </a:r>
            <a:endParaRPr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6" name="Google Shape;26;p7"/>
          <p:cNvSpPr txBox="1">
            <a:spLocks noGrp="1"/>
          </p:cNvSpPr>
          <p:nvPr>
            <p:ph type="body" idx="1"/>
          </p:nvPr>
        </p:nvSpPr>
        <p:spPr>
          <a:xfrm>
            <a:off x="628650" y="2025469"/>
            <a:ext cx="7886700" cy="2748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n" dirty="0"/>
              <a:t>Faculty, Staff, and Student Introductions</a:t>
            </a:r>
            <a:endParaRPr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" dirty="0"/>
              <a:t>University Information</a:t>
            </a:r>
            <a:endParaRPr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" dirty="0"/>
              <a:t>Department Information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" dirty="0"/>
              <a:t>Introduction to Graduate Study</a:t>
            </a:r>
            <a:endParaRPr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" dirty="0"/>
              <a:t>Panel of Current PhD Students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" dirty="0"/>
              <a:t>Q&amp;A</a:t>
            </a:r>
            <a:endParaRPr dirty="0"/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>
            <a:spLocks noGrp="1"/>
          </p:cNvSpPr>
          <p:nvPr>
            <p:ph type="title"/>
          </p:nvPr>
        </p:nvSpPr>
        <p:spPr>
          <a:xfrm>
            <a:off x="544600" y="1088765"/>
            <a:ext cx="7886700" cy="575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Impact"/>
                <a:ea typeface="Impact"/>
                <a:cs typeface="Impact"/>
                <a:sym typeface="Impact"/>
              </a:rPr>
              <a:t>Georgia State University at a Glance</a:t>
            </a:r>
            <a:endParaRPr b="1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1"/>
          </p:nvPr>
        </p:nvSpPr>
        <p:spPr>
          <a:xfrm>
            <a:off x="628650" y="1663869"/>
            <a:ext cx="7886700" cy="2748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68300" algn="l" rtl="0">
              <a:spcBef>
                <a:spcPts val="1000"/>
              </a:spcBef>
              <a:spcAft>
                <a:spcPts val="0"/>
              </a:spcAft>
              <a:buClr>
                <a:srgbClr val="0039A6"/>
              </a:buClr>
              <a:buSzPts val="2200"/>
              <a:buFont typeface="Times New Roman"/>
              <a:buChar char="•"/>
            </a:pPr>
            <a:r>
              <a:rPr lang="en" sz="2200" dirty="0">
                <a:solidFill>
                  <a:srgbClr val="0039A6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50,000 students from 150 countries and all 50 states</a:t>
            </a:r>
            <a:endParaRPr sz="2200" dirty="0">
              <a:solidFill>
                <a:srgbClr val="0039A6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68300" algn="l" rtl="0">
              <a:spcBef>
                <a:spcPts val="1000"/>
              </a:spcBef>
              <a:spcAft>
                <a:spcPts val="0"/>
              </a:spcAft>
              <a:buSzPts val="2200"/>
              <a:buFont typeface="Times New Roman"/>
              <a:buChar char="•"/>
            </a:pPr>
            <a:r>
              <a:rPr lang="en" sz="2200" dirty="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TOP-10 UNIVERSITY FOR CAMPUS ETHNIC DIVERSITY IN THE U.S (U.S. News and World Report, 2024)</a:t>
            </a:r>
          </a:p>
          <a:p>
            <a:pPr indent="-368300">
              <a:buSzPts val="2200"/>
              <a:buFont typeface="Times New Roman"/>
              <a:buChar char="•"/>
            </a:pPr>
            <a:r>
              <a:rPr lang="en-US" sz="2200" dirty="0">
                <a:solidFill>
                  <a:srgbClr val="0039A6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Ranked as the No. 2 most innovative institution in the country (U.S. News and World Report, 2024)</a:t>
            </a:r>
            <a:endParaRPr sz="2200" dirty="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350" dirty="0">
              <a:solidFill>
                <a:srgbClr val="4A4A4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/>
        </p:nvSpPr>
        <p:spPr>
          <a:xfrm>
            <a:off x="5353496" y="541782"/>
            <a:ext cx="37905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0B5394"/>
                </a:solidFill>
                <a:latin typeface="Georgia"/>
                <a:ea typeface="Georgia"/>
                <a:cs typeface="Georgia"/>
                <a:sym typeface="Georgia"/>
              </a:rPr>
              <a:t>Leadership and learning are indispensable to each other--</a:t>
            </a:r>
            <a:r>
              <a:rPr lang="en" sz="800" b="1">
                <a:solidFill>
                  <a:srgbClr val="0B5394"/>
                </a:solidFill>
                <a:latin typeface="Georgia"/>
                <a:ea typeface="Georgia"/>
                <a:cs typeface="Georgia"/>
                <a:sym typeface="Georgia"/>
              </a:rPr>
              <a:t>John F. Kennedy</a:t>
            </a:r>
            <a:endParaRPr sz="800">
              <a:solidFill>
                <a:srgbClr val="0B5394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4" name="Google Shape;44;p10"/>
          <p:cNvSpPr txBox="1">
            <a:spLocks noGrp="1"/>
          </p:cNvSpPr>
          <p:nvPr>
            <p:ph type="title"/>
          </p:nvPr>
        </p:nvSpPr>
        <p:spPr>
          <a:xfrm>
            <a:off x="471488" y="1043505"/>
            <a:ext cx="5915100" cy="4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Georgia"/>
              <a:buNone/>
            </a:pPr>
            <a:r>
              <a:rPr lang="en"/>
              <a:t>University Information</a:t>
            </a:r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body" idx="1"/>
          </p:nvPr>
        </p:nvSpPr>
        <p:spPr>
          <a:xfrm>
            <a:off x="471488" y="1519102"/>
            <a:ext cx="5915100" cy="20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279400" lvl="0" indent="-2032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" sz="2200" b="1" dirty="0"/>
              <a:t>Student ID (Panther Card)</a:t>
            </a:r>
            <a:endParaRPr sz="2200" b="1" dirty="0"/>
          </a:p>
          <a:p>
            <a:pPr marL="76200" lvl="0" indent="0" algn="l" rtl="0">
              <a:spcBef>
                <a:spcPts val="200"/>
              </a:spcBef>
              <a:spcAft>
                <a:spcPts val="0"/>
              </a:spcAft>
              <a:buSzPts val="2100"/>
              <a:buNone/>
            </a:pPr>
            <a:r>
              <a:rPr lang="en" sz="2200" u="sng" dirty="0">
                <a:solidFill>
                  <a:schemeClr val="hlink"/>
                </a:solidFill>
                <a:hlinkClick r:id="rId3"/>
              </a:rPr>
              <a:t>http://panthercard.gsu.edu/panthercard</a:t>
            </a:r>
            <a:endParaRPr sz="2200" dirty="0"/>
          </a:p>
          <a:p>
            <a:pPr marL="495300" lvl="1" indent="-203200" algn="l" rtl="0">
              <a:spcBef>
                <a:spcPts val="200"/>
              </a:spcBef>
              <a:spcAft>
                <a:spcPts val="0"/>
              </a:spcAft>
              <a:buSzPts val="2200"/>
              <a:buChar char="•"/>
            </a:pPr>
            <a:r>
              <a:rPr lang="en" sz="2200" dirty="0"/>
              <a:t>Needed for building access</a:t>
            </a:r>
            <a:endParaRPr sz="2200" dirty="0"/>
          </a:p>
          <a:p>
            <a:pPr marL="495300" lvl="1" indent="-203200" algn="l" rtl="0">
              <a:spcBef>
                <a:spcPts val="200"/>
              </a:spcBef>
              <a:spcAft>
                <a:spcPts val="0"/>
              </a:spcAft>
              <a:buSzPts val="2200"/>
              <a:buChar char="•"/>
            </a:pPr>
            <a:r>
              <a:rPr lang="en" sz="2200" dirty="0"/>
              <a:t>Can be obtained at multiple locations</a:t>
            </a:r>
          </a:p>
          <a:p>
            <a:pPr marL="279400" lvl="0" indent="-2032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-US" sz="2200" b="1" dirty="0"/>
              <a:t>Parking</a:t>
            </a:r>
          </a:p>
          <a:p>
            <a:pPr marL="495300" lvl="1" indent="-203200" algn="l" rtl="0">
              <a:spcBef>
                <a:spcPts val="200"/>
              </a:spcBef>
              <a:spcAft>
                <a:spcPts val="0"/>
              </a:spcAft>
              <a:buSzPts val="2200"/>
              <a:buChar char="•"/>
            </a:pPr>
            <a:r>
              <a:rPr lang="en-US" sz="2200" dirty="0"/>
              <a:t>Can be purchased on per-entry basis</a:t>
            </a:r>
          </a:p>
          <a:p>
            <a:pPr marL="495300" lvl="1" indent="-203200" algn="l" rtl="0">
              <a:spcBef>
                <a:spcPts val="200"/>
              </a:spcBef>
              <a:spcAft>
                <a:spcPts val="0"/>
              </a:spcAft>
              <a:buSzPts val="2200"/>
              <a:buChar char="•"/>
            </a:pPr>
            <a:r>
              <a:rPr lang="en-US" sz="2200" dirty="0"/>
              <a:t>Visit website for details- </a:t>
            </a:r>
            <a:r>
              <a:rPr lang="en-US" sz="2200" u="sng" dirty="0">
                <a:solidFill>
                  <a:schemeClr val="hlink"/>
                </a:solidFill>
                <a:hlinkClick r:id="rId4"/>
              </a:rPr>
              <a:t>http://parking.gsu.edu/</a:t>
            </a:r>
            <a:endParaRPr lang="en-US" sz="2200" dirty="0"/>
          </a:p>
          <a:p>
            <a:pPr marL="495300" lvl="1" indent="-203200" algn="l" rtl="0">
              <a:spcBef>
                <a:spcPts val="200"/>
              </a:spcBef>
              <a:spcAft>
                <a:spcPts val="0"/>
              </a:spcAft>
              <a:buSzPts val="2200"/>
              <a:buChar char="•"/>
            </a:pPr>
            <a:r>
              <a:rPr lang="en-US" sz="2200" dirty="0"/>
              <a:t>G-Deck parking recommended</a:t>
            </a:r>
          </a:p>
          <a:p>
            <a:pPr marL="495300" lvl="1" indent="-203200" algn="l" rtl="0">
              <a:spcBef>
                <a:spcPts val="200"/>
              </a:spcBef>
              <a:spcAft>
                <a:spcPts val="0"/>
              </a:spcAft>
              <a:buSzPts val="2200"/>
              <a:buChar char="•"/>
            </a:pPr>
            <a:endParaRPr lang="en" sz="2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/>
          <p:nvPr/>
        </p:nvSpPr>
        <p:spPr>
          <a:xfrm>
            <a:off x="5353496" y="541782"/>
            <a:ext cx="37905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0B5394"/>
                </a:solidFill>
                <a:latin typeface="Georgia"/>
                <a:ea typeface="Georgia"/>
                <a:cs typeface="Georgia"/>
                <a:sym typeface="Georgia"/>
              </a:rPr>
              <a:t>Leadership and learning are indispensable to each other--</a:t>
            </a:r>
            <a:r>
              <a:rPr lang="en" sz="800" b="1">
                <a:solidFill>
                  <a:srgbClr val="0B5394"/>
                </a:solidFill>
                <a:latin typeface="Georgia"/>
                <a:ea typeface="Georgia"/>
                <a:cs typeface="Georgia"/>
                <a:sym typeface="Georgia"/>
              </a:rPr>
              <a:t>John F. Kennedy</a:t>
            </a:r>
            <a:endParaRPr sz="800">
              <a:solidFill>
                <a:srgbClr val="0B5394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5" name="Google Shape;65;p13"/>
          <p:cNvSpPr txBox="1">
            <a:spLocks noGrp="1"/>
          </p:cNvSpPr>
          <p:nvPr>
            <p:ph type="title"/>
          </p:nvPr>
        </p:nvSpPr>
        <p:spPr>
          <a:xfrm>
            <a:off x="471488" y="1043505"/>
            <a:ext cx="5915100" cy="4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Georgia"/>
              <a:buNone/>
            </a:pPr>
            <a:r>
              <a:rPr lang="en"/>
              <a:t>University Information</a:t>
            </a:r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body" idx="1"/>
          </p:nvPr>
        </p:nvSpPr>
        <p:spPr>
          <a:xfrm>
            <a:off x="471502" y="1519099"/>
            <a:ext cx="6709200" cy="30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279400" lvl="0" indent="-209550" algn="l" rtl="0">
              <a:spcBef>
                <a:spcPts val="0"/>
              </a:spcBef>
              <a:spcAft>
                <a:spcPts val="0"/>
              </a:spcAft>
              <a:buSzPts val="2300"/>
              <a:buChar char="•"/>
            </a:pPr>
            <a:r>
              <a:rPr lang="en" sz="2300" b="1" dirty="0"/>
              <a:t>Library</a:t>
            </a:r>
            <a:r>
              <a:rPr lang="en" sz="2300" dirty="0"/>
              <a:t> -</a:t>
            </a:r>
            <a:r>
              <a:rPr lang="en" sz="2300" u="sng" dirty="0">
                <a:solidFill>
                  <a:schemeClr val="hlink"/>
                </a:solidFill>
                <a:hlinkClick r:id="rId3"/>
              </a:rPr>
              <a:t>http://library.gsu.edu</a:t>
            </a:r>
            <a:endParaRPr sz="2300" dirty="0"/>
          </a:p>
          <a:p>
            <a:pPr marL="495300" lvl="1" indent="-209550" algn="l" rtl="0">
              <a:spcBef>
                <a:spcPts val="200"/>
              </a:spcBef>
              <a:spcAft>
                <a:spcPts val="0"/>
              </a:spcAft>
              <a:buSzPts val="2300"/>
              <a:buChar char="•"/>
            </a:pPr>
            <a:r>
              <a:rPr lang="en" sz="2300" dirty="0"/>
              <a:t>Need ID prior to entry</a:t>
            </a:r>
            <a:endParaRPr sz="2300" dirty="0"/>
          </a:p>
          <a:p>
            <a:pPr marL="495300" lvl="1" indent="-209550" algn="l" rtl="0">
              <a:spcBef>
                <a:spcPts val="200"/>
              </a:spcBef>
              <a:spcAft>
                <a:spcPts val="0"/>
              </a:spcAft>
              <a:buSzPts val="2300"/>
              <a:buChar char="•"/>
            </a:pPr>
            <a:r>
              <a:rPr lang="en" sz="2300" dirty="0"/>
              <a:t>Online library great for articles</a:t>
            </a:r>
            <a:endParaRPr sz="2300" dirty="0"/>
          </a:p>
          <a:p>
            <a:pPr marL="495300" lvl="1" indent="-209550" algn="l" rtl="0">
              <a:spcBef>
                <a:spcPts val="200"/>
              </a:spcBef>
              <a:spcAft>
                <a:spcPts val="0"/>
              </a:spcAft>
              <a:buSzPts val="2300"/>
              <a:buChar char="•"/>
            </a:pPr>
            <a:r>
              <a:rPr lang="en" sz="2300" dirty="0"/>
              <a:t>Use Live Assistance chat feature</a:t>
            </a:r>
            <a:endParaRPr sz="2300" dirty="0"/>
          </a:p>
          <a:p>
            <a:pPr marL="495300" lvl="1" indent="-209550" algn="l" rtl="0">
              <a:spcBef>
                <a:spcPts val="200"/>
              </a:spcBef>
              <a:spcAft>
                <a:spcPts val="0"/>
              </a:spcAft>
              <a:buSzPts val="2300"/>
              <a:buChar char="•"/>
            </a:pPr>
            <a:r>
              <a:rPr lang="en" sz="2300" dirty="0"/>
              <a:t>Dedicated CEHD librarian- Denise Dimsdale</a:t>
            </a:r>
          </a:p>
          <a:p>
            <a:pPr marL="495300" lvl="1" indent="-209550" algn="l" rtl="0">
              <a:spcBef>
                <a:spcPts val="200"/>
              </a:spcBef>
              <a:spcAft>
                <a:spcPts val="0"/>
              </a:spcAft>
              <a:buSzPts val="2300"/>
              <a:buChar char="•"/>
            </a:pPr>
            <a:r>
              <a:rPr lang="en" sz="2300" dirty="0"/>
              <a:t>Attend library sessions- navigating databases and citation manager software </a:t>
            </a:r>
            <a:endParaRPr sz="23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/>
          <p:nvPr/>
        </p:nvSpPr>
        <p:spPr>
          <a:xfrm>
            <a:off x="5353496" y="541782"/>
            <a:ext cx="37905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0B5394"/>
                </a:solidFill>
                <a:latin typeface="Georgia"/>
                <a:ea typeface="Georgia"/>
                <a:cs typeface="Georgia"/>
                <a:sym typeface="Georgia"/>
              </a:rPr>
              <a:t>Leadership and learning are indispensable to each other--</a:t>
            </a:r>
            <a:r>
              <a:rPr lang="en" sz="800" b="1">
                <a:solidFill>
                  <a:srgbClr val="0B5394"/>
                </a:solidFill>
                <a:latin typeface="Georgia"/>
                <a:ea typeface="Georgia"/>
                <a:cs typeface="Georgia"/>
                <a:sym typeface="Georgia"/>
              </a:rPr>
              <a:t>John F. Kennedy</a:t>
            </a:r>
            <a:endParaRPr sz="800">
              <a:solidFill>
                <a:srgbClr val="0B5394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471488" y="1043505"/>
            <a:ext cx="5915100" cy="4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Georgia"/>
              <a:buNone/>
            </a:pPr>
            <a:r>
              <a:rPr lang="en"/>
              <a:t>University Information</a:t>
            </a:r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body" idx="1"/>
          </p:nvPr>
        </p:nvSpPr>
        <p:spPr>
          <a:xfrm>
            <a:off x="471488" y="1519102"/>
            <a:ext cx="5915100" cy="20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685800" lvl="0" indent="0" algn="l" rtl="0">
              <a:spcBef>
                <a:spcPts val="200"/>
              </a:spcBef>
              <a:spcAft>
                <a:spcPts val="0"/>
              </a:spcAft>
              <a:buNone/>
            </a:pPr>
            <a:endParaRPr sz="2300" dirty="0"/>
          </a:p>
          <a:p>
            <a:pPr marL="495300" lvl="1" indent="-209550" algn="l" rtl="0">
              <a:spcBef>
                <a:spcPts val="200"/>
              </a:spcBef>
              <a:spcAft>
                <a:spcPts val="0"/>
              </a:spcAft>
              <a:buSzPts val="2300"/>
              <a:buChar char="•"/>
            </a:pPr>
            <a:r>
              <a:rPr lang="en" sz="2300" dirty="0"/>
              <a:t>Most courses will be available in </a:t>
            </a:r>
            <a:r>
              <a:rPr lang="en" sz="2300" u="sng" dirty="0">
                <a:solidFill>
                  <a:schemeClr val="hlink"/>
                </a:solidFill>
                <a:hlinkClick r:id="rId3"/>
              </a:rPr>
              <a:t>iCollege</a:t>
            </a:r>
            <a:endParaRPr lang="en" sz="2300" u="sng" dirty="0">
              <a:solidFill>
                <a:schemeClr val="hlink"/>
              </a:solidFill>
            </a:endParaRPr>
          </a:p>
          <a:p>
            <a:pPr marL="495300" lvl="1" indent="-209550" algn="l" rtl="0">
              <a:spcBef>
                <a:spcPts val="200"/>
              </a:spcBef>
              <a:spcAft>
                <a:spcPts val="0"/>
              </a:spcAft>
              <a:buSzPts val="2300"/>
              <a:buChar char="•"/>
            </a:pPr>
            <a:r>
              <a:rPr lang="en-US" sz="2300" dirty="0"/>
              <a:t>Educational Leadership courses use Canvas </a:t>
            </a:r>
          </a:p>
          <a:p>
            <a:r>
              <a:rPr lang="en-US" dirty="0"/>
              <a:t>Understand Graduate School&amp; Department handbook &amp; policies</a:t>
            </a:r>
          </a:p>
          <a:p>
            <a:r>
              <a:rPr lang="en-US" dirty="0"/>
              <a:t>Registration process &amp; deadlines via PAWS</a:t>
            </a:r>
          </a:p>
          <a:p>
            <a:pPr marL="495300" lvl="1" indent="-209550" algn="l" rtl="0">
              <a:spcBef>
                <a:spcPts val="200"/>
              </a:spcBef>
              <a:spcAft>
                <a:spcPts val="0"/>
              </a:spcAft>
              <a:buSzPts val="2300"/>
              <a:buChar char="•"/>
            </a:pPr>
            <a:endParaRPr sz="23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 txBox="1"/>
          <p:nvPr/>
        </p:nvSpPr>
        <p:spPr>
          <a:xfrm>
            <a:off x="3350029" y="2025469"/>
            <a:ext cx="3066000" cy="26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9A6"/>
              </a:buClr>
              <a:buSzPts val="1400"/>
              <a:buFont typeface="Arial"/>
              <a:buNone/>
            </a:pPr>
            <a:endParaRPr sz="1400" b="0" i="0">
              <a:solidFill>
                <a:srgbClr val="0039A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aphicFrame>
        <p:nvGraphicFramePr>
          <p:cNvPr id="105" name="Google Shape;105;p18"/>
          <p:cNvGraphicFramePr/>
          <p:nvPr>
            <p:extLst>
              <p:ext uri="{D42A27DB-BD31-4B8C-83A1-F6EECF244321}">
                <p14:modId xmlns:p14="http://schemas.microsoft.com/office/powerpoint/2010/main" val="2084917820"/>
              </p:ext>
            </p:extLst>
          </p:nvPr>
        </p:nvGraphicFramePr>
        <p:xfrm>
          <a:off x="152758" y="1017463"/>
          <a:ext cx="6261350" cy="2951500"/>
        </p:xfrm>
        <a:graphic>
          <a:graphicData uri="http://schemas.openxmlformats.org/drawingml/2006/table">
            <a:tbl>
              <a:tblPr firstRow="1" bandRow="1">
                <a:noFill/>
                <a:tableStyleId>{BB8130D8-1DF3-4535-8DFD-0FE26DF203B3}</a:tableStyleId>
              </a:tblPr>
              <a:tblGrid>
                <a:gridCol w="313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dirty="0">
                          <a:solidFill>
                            <a:srgbClr val="0039A6"/>
                          </a:solidFill>
                        </a:rPr>
                        <a:t>Jennifer Esposito</a:t>
                      </a:r>
                      <a:endParaRPr sz="1800" dirty="0">
                        <a:solidFill>
                          <a:srgbClr val="0039A6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dirty="0">
                          <a:solidFill>
                            <a:srgbClr val="0039A6"/>
                          </a:solidFill>
                        </a:rPr>
                        <a:t>Department Chair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dirty="0" err="1">
                          <a:solidFill>
                            <a:srgbClr val="0039A6"/>
                          </a:solidFill>
                        </a:rPr>
                        <a:t>jesposito@gsu.edu</a:t>
                      </a:r>
                      <a:endParaRPr sz="1800" dirty="0">
                        <a:solidFill>
                          <a:srgbClr val="0039A6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>
                          <a:solidFill>
                            <a:srgbClr val="0039A6"/>
                          </a:solidFill>
                        </a:rPr>
                        <a:t>Kimberly Moore</a:t>
                      </a:r>
                      <a:endParaRPr sz="1800" dirty="0">
                        <a:solidFill>
                          <a:srgbClr val="0039A6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>
                          <a:solidFill>
                            <a:srgbClr val="0039A6"/>
                          </a:solidFill>
                        </a:rPr>
                        <a:t>Business Manager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 err="1">
                          <a:solidFill>
                            <a:srgbClr val="0039A6"/>
                          </a:solidFill>
                        </a:rPr>
                        <a:t>kmoore@gsu.edu</a:t>
                      </a:r>
                      <a:endParaRPr sz="1800" dirty="0">
                        <a:solidFill>
                          <a:srgbClr val="0039A6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rgbClr val="0039A6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rgbClr val="0039A6"/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rgbClr val="0039A6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>
                          <a:solidFill>
                            <a:srgbClr val="0039A6"/>
                          </a:solidFill>
                        </a:rPr>
                        <a:t>Aishah Cowan</a:t>
                      </a:r>
                      <a:endParaRPr sz="1800" dirty="0">
                        <a:solidFill>
                          <a:srgbClr val="0039A6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 dirty="0">
                          <a:solidFill>
                            <a:srgbClr val="0039A6"/>
                          </a:solidFill>
                        </a:rPr>
                        <a:t>Administrative Specialist</a:t>
                      </a:r>
                      <a:endParaRPr sz="1800" b="1" dirty="0">
                        <a:solidFill>
                          <a:srgbClr val="0039A6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u="sng" dirty="0">
                          <a:solidFill>
                            <a:srgbClr val="0563C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acowan@gsu.edu</a:t>
                      </a:r>
                      <a:endParaRPr sz="1800" b="1" dirty="0">
                        <a:solidFill>
                          <a:srgbClr val="0039A6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rgbClr val="0039A6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rgbClr val="0039A6"/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6" name="Google Shape;106;p18"/>
          <p:cNvSpPr txBox="1"/>
          <p:nvPr/>
        </p:nvSpPr>
        <p:spPr>
          <a:xfrm>
            <a:off x="5314950" y="3234025"/>
            <a:ext cx="3613800" cy="17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rgbClr val="0039A6"/>
                </a:solidFill>
              </a:rPr>
              <a:t>GSU Contacts</a:t>
            </a:r>
            <a:endParaRPr sz="2700" b="1">
              <a:solidFill>
                <a:srgbClr val="0039A6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 txBox="1">
            <a:spLocks noGrp="1"/>
          </p:cNvSpPr>
          <p:nvPr>
            <p:ph type="title"/>
          </p:nvPr>
        </p:nvSpPr>
        <p:spPr>
          <a:xfrm>
            <a:off x="628650" y="1122390"/>
            <a:ext cx="7886700" cy="575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latin typeface="Impact"/>
                <a:ea typeface="Impact"/>
                <a:cs typeface="Impact"/>
                <a:sym typeface="Impact"/>
              </a:rPr>
              <a:t>Educational Policy Studies Department- Concentrations</a:t>
            </a:r>
            <a:endParaRPr sz="2000" dirty="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12" name="Google Shape;112;p19"/>
          <p:cNvSpPr txBox="1">
            <a:spLocks noGrp="1"/>
          </p:cNvSpPr>
          <p:nvPr>
            <p:ph type="body" idx="1"/>
          </p:nvPr>
        </p:nvSpPr>
        <p:spPr>
          <a:xfrm>
            <a:off x="628650" y="1571644"/>
            <a:ext cx="7886700" cy="2748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n" dirty="0"/>
              <a:t>Social Foundations</a:t>
            </a:r>
            <a:endParaRPr dirty="0"/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81000" algn="l" rtl="0"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n" dirty="0"/>
              <a:t>Research, Measurement, and Statistics</a:t>
            </a:r>
            <a:endParaRPr dirty="0"/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81000" algn="l" rtl="0"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n" dirty="0"/>
              <a:t>Educational Leadership</a:t>
            </a:r>
            <a:endParaRPr dirty="0"/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81000" algn="l" rtl="0"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n" dirty="0"/>
              <a:t>Higher Education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dirty="0"/>
              <a:t> 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>
          <a:extLst>
            <a:ext uri="{FF2B5EF4-FFF2-40B4-BE49-F238E27FC236}">
              <a16:creationId xmlns:a16="http://schemas.microsoft.com/office/drawing/2014/main" id="{344E7EDD-6E4A-1BAE-EE87-A2CBC7D30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>
            <a:extLst>
              <a:ext uri="{FF2B5EF4-FFF2-40B4-BE49-F238E27FC236}">
                <a16:creationId xmlns:a16="http://schemas.microsoft.com/office/drawing/2014/main" id="{C0B2D111-ECE0-D23C-C724-49D8FBE7F52D}"/>
              </a:ext>
            </a:extLst>
          </p:cNvPr>
          <p:cNvSpPr txBox="1"/>
          <p:nvPr/>
        </p:nvSpPr>
        <p:spPr>
          <a:xfrm>
            <a:off x="5353496" y="541782"/>
            <a:ext cx="37905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0B5394"/>
                </a:solidFill>
                <a:latin typeface="Georgia"/>
                <a:ea typeface="Georgia"/>
                <a:cs typeface="Georgia"/>
                <a:sym typeface="Georgia"/>
              </a:rPr>
              <a:t>Leadership and learning are indispensable to each other--</a:t>
            </a:r>
            <a:r>
              <a:rPr lang="en" sz="800" b="1">
                <a:solidFill>
                  <a:srgbClr val="0B5394"/>
                </a:solidFill>
                <a:latin typeface="Georgia"/>
                <a:ea typeface="Georgia"/>
                <a:cs typeface="Georgia"/>
                <a:sym typeface="Georgia"/>
              </a:rPr>
              <a:t>John F. Kennedy</a:t>
            </a:r>
            <a:endParaRPr sz="800">
              <a:solidFill>
                <a:srgbClr val="0B5394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4" name="Google Shape;44;p10">
            <a:extLst>
              <a:ext uri="{FF2B5EF4-FFF2-40B4-BE49-F238E27FC236}">
                <a16:creationId xmlns:a16="http://schemas.microsoft.com/office/drawing/2014/main" id="{7538D414-D28A-27FA-D490-E3AEA735C1C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1488" y="1043505"/>
            <a:ext cx="5915100" cy="4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Georgia"/>
              <a:buNone/>
            </a:pPr>
            <a:r>
              <a:rPr lang="en" dirty="0"/>
              <a:t>EPS Information</a:t>
            </a:r>
            <a:endParaRPr dirty="0"/>
          </a:p>
        </p:txBody>
      </p:sp>
      <p:sp>
        <p:nvSpPr>
          <p:cNvPr id="45" name="Google Shape;45;p10">
            <a:extLst>
              <a:ext uri="{FF2B5EF4-FFF2-40B4-BE49-F238E27FC236}">
                <a16:creationId xmlns:a16="http://schemas.microsoft.com/office/drawing/2014/main" id="{9A6827DE-946C-A810-5BF5-C166FD853D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71488" y="1519102"/>
            <a:ext cx="5915100" cy="20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r>
              <a:rPr lang="en-US" sz="2000" dirty="0"/>
              <a:t>Core courses: EPS 9270 &amp; 9260; Five research courses; One SF core course</a:t>
            </a:r>
          </a:p>
          <a:p>
            <a:r>
              <a:rPr lang="en-US" sz="2000" dirty="0"/>
              <a:t>Milestones: Coursework, Exams, Prospectus, Dissertation</a:t>
            </a:r>
          </a:p>
          <a:p>
            <a:r>
              <a:rPr lang="en-US" sz="2000" dirty="0"/>
              <a:t>Faculty mentorship and dissertation committee roles</a:t>
            </a:r>
          </a:p>
          <a:p>
            <a:r>
              <a:rPr lang="en-US" sz="2000" dirty="0"/>
              <a:t>Departmental events and professional development opportunities</a:t>
            </a:r>
          </a:p>
          <a:p>
            <a:pPr marL="495300" lvl="1" indent="-203200" algn="l" rtl="0">
              <a:spcBef>
                <a:spcPts val="200"/>
              </a:spcBef>
              <a:spcAft>
                <a:spcPts val="0"/>
              </a:spcAft>
              <a:buSzPts val="2200"/>
              <a:buChar char="•"/>
            </a:pPr>
            <a:endParaRPr lang="en" sz="2200" dirty="0"/>
          </a:p>
        </p:txBody>
      </p:sp>
    </p:spTree>
    <p:extLst>
      <p:ext uri="{BB962C8B-B14F-4D97-AF65-F5344CB8AC3E}">
        <p14:creationId xmlns:p14="http://schemas.microsoft.com/office/powerpoint/2010/main" val="2670840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A6F2D-D97B-9ED6-53D0-B869D7812F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buNone/>
            </a:pPr>
            <a:r>
              <a:rPr lang="en-US" sz="3200" b="1" dirty="0">
                <a:latin typeface="Century Gothic" panose="020B0502020202020204" pitchFamily="34" charset="0"/>
              </a:rPr>
              <a:t>New PhD Students Should:</a:t>
            </a:r>
            <a:br>
              <a:rPr lang="en-US" sz="3200" b="1" dirty="0">
                <a:latin typeface="Century Gothic" panose="020B0502020202020204" pitchFamily="34" charset="0"/>
              </a:rPr>
            </a:br>
            <a:endParaRPr lang="en-US" sz="3200" b="1" dirty="0"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5D075E-CD8E-69C4-6879-A39789BD8F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70C0"/>
                </a:solidFill>
                <a:latin typeface="Century Gothic" panose="020B0502020202020204" pitchFamily="34" charset="0"/>
              </a:rPr>
              <a:t>Maintain GPA (3.5) and satisfactory academic progress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70C0"/>
                </a:solidFill>
                <a:latin typeface="Century Gothic" panose="020B0502020202020204" pitchFamily="34" charset="0"/>
              </a:rPr>
              <a:t>Understand academic honesty policies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70C0"/>
                </a:solidFill>
                <a:latin typeface="Century Gothic" panose="020B0502020202020204" pitchFamily="34" charset="0"/>
              </a:rPr>
              <a:t>Engage in scholarly writing and research early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70C0"/>
                </a:solidFill>
                <a:latin typeface="Century Gothic" panose="020B0502020202020204" pitchFamily="34" charset="0"/>
              </a:rPr>
              <a:t>Meet regularly with your advisor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70C0"/>
                </a:solidFill>
                <a:latin typeface="Century Gothic" panose="020B0502020202020204" pitchFamily="34" charset="0"/>
              </a:rPr>
              <a:t>Attend departmental and university events</a:t>
            </a:r>
          </a:p>
          <a:p>
            <a:pPr algn="l"/>
            <a:endParaRPr lang="en-US" sz="2400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3807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>
          <a:extLst>
            <a:ext uri="{FF2B5EF4-FFF2-40B4-BE49-F238E27FC236}">
              <a16:creationId xmlns:a16="http://schemas.microsoft.com/office/drawing/2014/main" id="{BA0378CE-2753-3195-A39B-3E347D570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>
            <a:extLst>
              <a:ext uri="{FF2B5EF4-FFF2-40B4-BE49-F238E27FC236}">
                <a16:creationId xmlns:a16="http://schemas.microsoft.com/office/drawing/2014/main" id="{90292DFD-BE38-9DB3-A1E2-BD1E0CDD8A70}"/>
              </a:ext>
            </a:extLst>
          </p:cNvPr>
          <p:cNvSpPr txBox="1"/>
          <p:nvPr/>
        </p:nvSpPr>
        <p:spPr>
          <a:xfrm>
            <a:off x="5353496" y="541782"/>
            <a:ext cx="37905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i="1">
                <a:solidFill>
                  <a:srgbClr val="0B5394"/>
                </a:solidFill>
                <a:latin typeface="Georgia"/>
                <a:ea typeface="Georgia"/>
                <a:cs typeface="Georgia"/>
                <a:sym typeface="Georgia"/>
              </a:rPr>
              <a:t>Leadership and learning are indispensable to each other--</a:t>
            </a:r>
            <a:r>
              <a:rPr lang="en" sz="800" b="1">
                <a:solidFill>
                  <a:srgbClr val="0B5394"/>
                </a:solidFill>
                <a:latin typeface="Georgia"/>
                <a:ea typeface="Georgia"/>
                <a:cs typeface="Georgia"/>
                <a:sym typeface="Georgia"/>
              </a:rPr>
              <a:t>John F. Kennedy</a:t>
            </a:r>
            <a:endParaRPr sz="800">
              <a:solidFill>
                <a:srgbClr val="0B5394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4" name="Google Shape;44;p10">
            <a:extLst>
              <a:ext uri="{FF2B5EF4-FFF2-40B4-BE49-F238E27FC236}">
                <a16:creationId xmlns:a16="http://schemas.microsoft.com/office/drawing/2014/main" id="{7F244127-842C-8D3B-0971-22E1B8D62C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1488" y="1043505"/>
            <a:ext cx="5915100" cy="4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Georgia"/>
              <a:buNone/>
            </a:pPr>
            <a:r>
              <a:rPr lang="en-US" dirty="0"/>
              <a:t>Strategies for Success</a:t>
            </a:r>
            <a:endParaRPr dirty="0"/>
          </a:p>
        </p:txBody>
      </p:sp>
      <p:sp>
        <p:nvSpPr>
          <p:cNvPr id="45" name="Google Shape;45;p10">
            <a:extLst>
              <a:ext uri="{FF2B5EF4-FFF2-40B4-BE49-F238E27FC236}">
                <a16:creationId xmlns:a16="http://schemas.microsoft.com/office/drawing/2014/main" id="{EEC0D67A-4457-36EA-DE49-41D489AA0FC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333646" y="1791828"/>
            <a:ext cx="5915100" cy="20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r>
              <a:rPr lang="en-US" sz="2000" dirty="0"/>
              <a:t>Build a consistent writing routine</a:t>
            </a:r>
          </a:p>
          <a:p>
            <a:r>
              <a:rPr lang="en-US" sz="2000" dirty="0"/>
              <a:t>Form peer support and accountability groups</a:t>
            </a:r>
          </a:p>
          <a:p>
            <a:r>
              <a:rPr lang="en-US" sz="2000" dirty="0"/>
              <a:t>Learn how to use Zotero (or other citation manager)</a:t>
            </a:r>
          </a:p>
          <a:p>
            <a:r>
              <a:rPr lang="en-US" sz="2000" dirty="0"/>
              <a:t>Maintain an organized literature matrix</a:t>
            </a:r>
          </a:p>
          <a:p>
            <a:r>
              <a:rPr lang="en-US" sz="2000" dirty="0"/>
              <a:t>Regularly meet with your advisor</a:t>
            </a:r>
          </a:p>
          <a:p>
            <a:r>
              <a:rPr lang="en-US" sz="2000" dirty="0"/>
              <a:t>Read a book on how to write a lit review</a:t>
            </a:r>
          </a:p>
          <a:p>
            <a:pPr marL="292100" lvl="1" indent="0" algn="l" rtl="0">
              <a:spcBef>
                <a:spcPts val="200"/>
              </a:spcBef>
              <a:spcAft>
                <a:spcPts val="0"/>
              </a:spcAft>
              <a:buSzPts val="2200"/>
              <a:buNone/>
            </a:pPr>
            <a:endParaRPr lang="en" sz="2200" dirty="0"/>
          </a:p>
        </p:txBody>
      </p:sp>
    </p:spTree>
    <p:extLst>
      <p:ext uri="{BB962C8B-B14F-4D97-AF65-F5344CB8AC3E}">
        <p14:creationId xmlns:p14="http://schemas.microsoft.com/office/powerpoint/2010/main" val="410332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9"/>
          <p:cNvSpPr txBox="1">
            <a:spLocks noGrp="1"/>
          </p:cNvSpPr>
          <p:nvPr>
            <p:ph type="title"/>
          </p:nvPr>
        </p:nvSpPr>
        <p:spPr>
          <a:xfrm>
            <a:off x="628650" y="1391340"/>
            <a:ext cx="7886700" cy="575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Questions?</a:t>
            </a:r>
            <a:endParaRPr b="1"/>
          </a:p>
        </p:txBody>
      </p:sp>
      <p:sp>
        <p:nvSpPr>
          <p:cNvPr id="174" name="Google Shape;174;p29"/>
          <p:cNvSpPr txBox="1">
            <a:spLocks noGrp="1"/>
          </p:cNvSpPr>
          <p:nvPr>
            <p:ph type="body" idx="1"/>
          </p:nvPr>
        </p:nvSpPr>
        <p:spPr>
          <a:xfrm>
            <a:off x="628650" y="2025469"/>
            <a:ext cx="7886700" cy="2748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449</Words>
  <Application>Microsoft Macintosh PowerPoint</Application>
  <PresentationFormat>On-screen Show (16:9)</PresentationFormat>
  <Paragraphs>84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Times New Roman</vt:lpstr>
      <vt:lpstr>Georgia</vt:lpstr>
      <vt:lpstr>Century Gothic</vt:lpstr>
      <vt:lpstr>Calibri</vt:lpstr>
      <vt:lpstr>Impact</vt:lpstr>
      <vt:lpstr>Arial</vt:lpstr>
      <vt:lpstr>Custom Design</vt:lpstr>
      <vt:lpstr>Custom</vt:lpstr>
      <vt:lpstr>  GSU Educational Policy Studies   New PhD Student Orientation</vt:lpstr>
      <vt:lpstr>Agenda</vt:lpstr>
      <vt:lpstr>Georgia State University at a Glance</vt:lpstr>
      <vt:lpstr>University Information</vt:lpstr>
      <vt:lpstr>University Information</vt:lpstr>
      <vt:lpstr>University Information</vt:lpstr>
      <vt:lpstr>PowerPoint Presentation</vt:lpstr>
      <vt:lpstr>Educational Policy Studies Department- Concentrations</vt:lpstr>
      <vt:lpstr>EPS Information</vt:lpstr>
      <vt:lpstr>New PhD Students Should: </vt:lpstr>
      <vt:lpstr>Strategies for Success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Jennifer Esposito Norris</cp:lastModifiedBy>
  <cp:revision>4</cp:revision>
  <dcterms:modified xsi:type="dcterms:W3CDTF">2025-08-11T20:06:02Z</dcterms:modified>
</cp:coreProperties>
</file>